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3" r:id="rId2"/>
    <p:sldId id="272" r:id="rId3"/>
    <p:sldId id="274" r:id="rId4"/>
    <p:sldId id="257" r:id="rId5"/>
    <p:sldId id="266" r:id="rId6"/>
    <p:sldId id="258" r:id="rId7"/>
    <p:sldId id="259" r:id="rId8"/>
    <p:sldId id="275" r:id="rId9"/>
    <p:sldId id="268" r:id="rId10"/>
    <p:sldId id="267" r:id="rId11"/>
    <p:sldId id="269" r:id="rId12"/>
    <p:sldId id="276" r:id="rId13"/>
    <p:sldId id="262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4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1624-DB16-744D-9CA3-16F6585D699E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1D44D-9270-0D4B-B97C-6DBA7C01D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types of dead ants – green</a:t>
            </a:r>
            <a:r>
              <a:rPr lang="en-US" baseline="0" dirty="0"/>
              <a:t> and blue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“Points” because the</a:t>
            </a:r>
            <a:r>
              <a:rPr lang="en-US" baseline="0" dirty="0"/>
              <a:t> vectors can be represented as points in </a:t>
            </a:r>
            <a:r>
              <a:rPr lang="en-US" baseline="0" dirty="0" err="1"/>
              <a:t>n</a:t>
            </a:r>
            <a:r>
              <a:rPr lang="en-US" baseline="0" dirty="0"/>
              <a:t>-dimensional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maximum of f(xi) occurs</a:t>
            </a:r>
            <a:r>
              <a:rPr lang="en-US" baseline="0" dirty="0"/>
              <a:t> when D(.) = 0 for all xj, in which case f(xi) ~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18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f(xi) = Sum of similarities.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 that Pp ranges from k1/k1+1 to 1;</a:t>
            </a:r>
            <a:r>
              <a:rPr lang="en-US" baseline="0" dirty="0"/>
              <a:t> and Pd ranges from 0 to 1/k2+1.</a:t>
            </a:r>
            <a:endParaRPr lang="en-US" dirty="0"/>
          </a:p>
          <a:p>
            <a:r>
              <a:rPr lang="en-US" dirty="0"/>
              <a:t>There is another expression</a:t>
            </a:r>
            <a:r>
              <a:rPr lang="en-US" baseline="0" dirty="0"/>
              <a:t> for p</a:t>
            </a:r>
            <a:r>
              <a:rPr lang="en-US" baseline="-25000" dirty="0"/>
              <a:t>d</a:t>
            </a:r>
            <a:r>
              <a:rPr lang="en-US" baseline="0" dirty="0"/>
              <a:t> in book – note.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cell an ant can</a:t>
            </a:r>
            <a:r>
              <a:rPr lang="en-US" baseline="0" dirty="0"/>
              <a:t> walk to should only not contain another ant, but can of course contain data points -- that’s how the ant sorts them out, by picking-up or dropping the data point in the cell where it is standing.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1D44D-9270-0D4B-B97C-6DBA7C01D5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B25F-425F-2344-B9E2-D7F6683DF5AD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48D5-C99D-4F4F-BEBE-5E8A89715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0557C7-0254-6075-6D40-C0CBD821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92" y="80101"/>
            <a:ext cx="8229600" cy="80820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Cluster analysis: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778D8-D351-F2A3-257D-C5A4B1778C7D}"/>
              </a:ext>
            </a:extLst>
          </p:cNvPr>
          <p:cNvSpPr txBox="1"/>
          <p:nvPr/>
        </p:nvSpPr>
        <p:spPr>
          <a:xfrm>
            <a:off x="216598" y="743925"/>
            <a:ext cx="8342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Given a set of elements and similarity measure, find an algorithm for grouping elements in clusters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Similar elements end up in the same cluster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Each datum be represented as a point in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 true number of clusters is unknown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B8EEDA-1CF4-B558-9970-B5152CC0ED07}"/>
              </a:ext>
            </a:extLst>
          </p:cNvPr>
          <p:cNvSpPr txBox="1"/>
          <p:nvPr/>
        </p:nvSpPr>
        <p:spPr>
          <a:xfrm>
            <a:off x="2538663" y="6225210"/>
            <a:ext cx="6555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err="1"/>
              <a:t>Lumer</a:t>
            </a:r>
            <a:r>
              <a:rPr lang="en-GB" sz="1600" dirty="0"/>
              <a:t>, E. D. and </a:t>
            </a:r>
            <a:r>
              <a:rPr lang="en-GB" sz="1600" dirty="0" err="1"/>
              <a:t>Faieta</a:t>
            </a:r>
            <a:r>
              <a:rPr lang="en-GB" sz="1600" dirty="0"/>
              <a:t>, B. 1994. Diversity and adaptation in populations of </a:t>
            </a:r>
          </a:p>
          <a:p>
            <a:r>
              <a:rPr lang="en-GB" sz="1600" dirty="0"/>
              <a:t>clustering ants. In From Animals To Animats3, pp. 501-508.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FCE0E2-F740-874D-B180-C3A3321103D1}"/>
              </a:ext>
            </a:extLst>
          </p:cNvPr>
          <p:cNvSpPr txBox="1"/>
          <p:nvPr/>
        </p:nvSpPr>
        <p:spPr>
          <a:xfrm>
            <a:off x="7126074" y="80101"/>
            <a:ext cx="1919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Added by Group</a:t>
            </a:r>
            <a:r>
              <a:rPr lang="en-US" b="1" dirty="0">
                <a:solidFill>
                  <a:srgbClr val="FF0000"/>
                </a:solidFill>
              </a:rPr>
              <a:t> 1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05EED2-DAB0-6211-E768-712AEC510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087" y="3032559"/>
            <a:ext cx="3296653" cy="308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1922" y="365321"/>
          <a:ext cx="3247143" cy="27748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936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936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936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95480" y="859273"/>
          <a:ext cx="2801412" cy="1686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1100" imgH="711200" progId="Equation.3">
                  <p:embed/>
                </p:oleObj>
              </mc:Choice>
              <mc:Fallback>
                <p:oleObj name="Equation" r:id="rId2" imgW="1181100" imgH="71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480" y="859273"/>
                        <a:ext cx="2801412" cy="1686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15562" y="3581154"/>
          <a:ext cx="3247143" cy="27748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936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[2,1]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936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[4,1]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[3,6]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936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[5,4]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848100" y="3946525"/>
          <a:ext cx="5038725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9000" imgH="711200" progId="Equation.3">
                  <p:embed/>
                </p:oleObj>
              </mc:Choice>
              <mc:Fallback>
                <p:oleObj name="Equation" r:id="rId4" imgW="2159000" imgH="71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946525"/>
                        <a:ext cx="5038725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15562" y="365321"/>
            <a:ext cx="3247143" cy="277480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5562" y="3581154"/>
            <a:ext cx="3247143" cy="277480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D01463-1C05-D38E-31FE-E9780BD2471A}"/>
              </a:ext>
            </a:extLst>
          </p:cNvPr>
          <p:cNvSpPr txBox="1"/>
          <p:nvPr/>
        </p:nvSpPr>
        <p:spPr>
          <a:xfrm>
            <a:off x="6641432" y="6323156"/>
            <a:ext cx="250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See Similarity.py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560026"/>
              </p:ext>
            </p:extLst>
          </p:nvPr>
        </p:nvGraphicFramePr>
        <p:xfrm>
          <a:off x="949325" y="1508125"/>
          <a:ext cx="708660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98900" imgH="2616200" progId="Equation.3">
                  <p:embed/>
                </p:oleObj>
              </mc:Choice>
              <mc:Fallback>
                <p:oleObj name="Equation" r:id="rId3" imgW="3898900" imgH="2616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9325" y="1508125"/>
                        <a:ext cx="7086600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9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Similarity between a data point and its neighborhood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FD766-8D7C-5A8C-5F98-70678B9D7813}"/>
              </a:ext>
            </a:extLst>
          </p:cNvPr>
          <p:cNvSpPr txBox="1"/>
          <p:nvPr/>
        </p:nvSpPr>
        <p:spPr>
          <a:xfrm>
            <a:off x="6641432" y="6323156"/>
            <a:ext cx="250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See Similarity.py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E0A36B-4E92-60EC-5CCF-B45D5E43495D}"/>
              </a:ext>
            </a:extLst>
          </p:cNvPr>
          <p:cNvSpPr txBox="1"/>
          <p:nvPr/>
        </p:nvSpPr>
        <p:spPr>
          <a:xfrm>
            <a:off x="7003548" y="2010340"/>
            <a:ext cx="119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(5. 13)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4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79680" y="1135261"/>
          <a:ext cx="5038725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9000" imgH="711200" progId="Equation.3">
                  <p:embed/>
                </p:oleObj>
              </mc:Choice>
              <mc:Fallback>
                <p:oleObj name="Equation" r:id="rId3" imgW="2159000" imgH="71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680" y="1135261"/>
                        <a:ext cx="5038725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001"/>
            <a:ext cx="8229600" cy="877188"/>
          </a:xfrm>
        </p:spPr>
        <p:txBody>
          <a:bodyPr>
            <a:normAutofit/>
          </a:bodyPr>
          <a:lstStyle/>
          <a:p>
            <a:r>
              <a:rPr lang="en-US" dirty="0"/>
              <a:t>Example: </a:t>
            </a:r>
            <a:r>
              <a:rPr lang="en-US" i="1" dirty="0"/>
              <a:t>f(x</a:t>
            </a:r>
            <a:r>
              <a:rPr lang="en-US" i="1" baseline="-25000" dirty="0"/>
              <a:t>i</a:t>
            </a:r>
            <a:r>
              <a:rPr lang="en-US" i="1" dirty="0"/>
              <a:t>)</a:t>
            </a:r>
            <a:r>
              <a:rPr lang="en-US" dirty="0"/>
              <a:t> for a single data item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15562" y="2241958"/>
            <a:ext cx="3247143" cy="2774808"/>
            <a:chOff x="415562" y="1181226"/>
            <a:chExt cx="3247143" cy="2774808"/>
          </a:xfrm>
        </p:grpSpPr>
        <p:graphicFrame>
          <p:nvGraphicFramePr>
            <p:cNvPr id="8" name="Content Placeholder 3"/>
            <p:cNvGraphicFramePr>
              <a:graphicFrameLocks/>
            </p:cNvGraphicFramePr>
            <p:nvPr/>
          </p:nvGraphicFramePr>
          <p:xfrm>
            <a:off x="415562" y="1181226"/>
            <a:ext cx="3247143" cy="2774808"/>
          </p:xfrm>
          <a:graphic>
            <a:graphicData uri="http://schemas.openxmlformats.org/drawingml/2006/table">
              <a:tbl>
                <a:tblPr firstRow="1" bandRow="1">
                  <a:tableStyleId>{69CF1AB2-1976-4502-BF36-3FF5EA218861}</a:tableStyleId>
                </a:tblPr>
                <a:tblGrid>
                  <a:gridCol w="108238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08238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082381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924936">
                  <a:tc>
                    <a:txBody>
                      <a:bodyPr/>
                      <a:lstStyle/>
                      <a:p>
                        <a:pPr algn="ctr"/>
                        <a:r>
                          <a:rPr lang="en-US" b="0" dirty="0"/>
                          <a:t>[2,1]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b="0" dirty="0"/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b="0" dirty="0"/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924936">
                  <a:tc>
                    <a:txBody>
                      <a:bodyPr/>
                      <a:lstStyle/>
                      <a:p>
                        <a:pPr algn="ctr"/>
                        <a:endParaRPr lang="en-US" b="0" dirty="0"/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b="0" dirty="0"/>
                          <a:t>[4,1]</a:t>
                        </a:r>
                      </a:p>
                    </a:txBody>
                    <a:tcPr anchor="ctr">
                      <a:solidFill>
                        <a:schemeClr val="bg1">
                          <a:lumMod val="5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b="0" dirty="0"/>
                          <a:t>[3,6]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924936">
                  <a:tc>
                    <a:txBody>
                      <a:bodyPr/>
                      <a:lstStyle/>
                      <a:p>
                        <a:pPr algn="ctr"/>
                        <a:r>
                          <a:rPr lang="en-US" b="0" dirty="0"/>
                          <a:t>[5,4]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b="0" dirty="0"/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US" b="0" dirty="0"/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415562" y="1181226"/>
              <a:ext cx="3247143" cy="2774808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3979680" y="2958832"/>
            <a:ext cx="5038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BD9D315-EEA8-7AEF-5497-0BEA06E18A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354" y="3123466"/>
            <a:ext cx="4647431" cy="34305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88258E-8561-A403-89C1-20358D898A53}"/>
              </a:ext>
            </a:extLst>
          </p:cNvPr>
          <p:cNvSpPr txBox="1"/>
          <p:nvPr/>
        </p:nvSpPr>
        <p:spPr>
          <a:xfrm>
            <a:off x="6785811" y="6301860"/>
            <a:ext cx="250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See Similarity.py</a:t>
            </a:r>
          </a:p>
        </p:txBody>
      </p:sp>
    </p:spTree>
    <p:extLst>
      <p:ext uri="{BB962C8B-B14F-4D97-AF65-F5344CB8AC3E}">
        <p14:creationId xmlns:p14="http://schemas.microsoft.com/office/powerpoint/2010/main" val="16220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69"/>
            <a:ext cx="8229600" cy="1143000"/>
          </a:xfrm>
        </p:spPr>
        <p:txBody>
          <a:bodyPr/>
          <a:lstStyle/>
          <a:p>
            <a:r>
              <a:rPr lang="en-US" dirty="0"/>
              <a:t>Picking-up and Dropping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76272"/>
              </p:ext>
            </p:extLst>
          </p:nvPr>
        </p:nvGraphicFramePr>
        <p:xfrm>
          <a:off x="206733" y="1917884"/>
          <a:ext cx="2703737" cy="2461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900" imgH="774700" progId="Equation.3">
                  <p:embed/>
                </p:oleObj>
              </mc:Choice>
              <mc:Fallback>
                <p:oleObj name="Equation" r:id="rId3" imgW="850900" imgH="774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33" y="1917884"/>
                        <a:ext cx="2703737" cy="2461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41113"/>
              </p:ext>
            </p:extLst>
          </p:nvPr>
        </p:nvGraphicFramePr>
        <p:xfrm>
          <a:off x="4311342" y="1648325"/>
          <a:ext cx="4717355" cy="436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95600" imgH="2679700" progId="Equation.3">
                  <p:embed/>
                </p:oleObj>
              </mc:Choice>
              <mc:Fallback>
                <p:oleObj name="Equation" r:id="rId5" imgW="2895600" imgH="267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342" y="1648325"/>
                        <a:ext cx="4717355" cy="4362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AE35AD-DD85-5A98-67D5-CE66B866D3BC}"/>
              </a:ext>
            </a:extLst>
          </p:cNvPr>
          <p:cNvSpPr txBox="1"/>
          <p:nvPr/>
        </p:nvSpPr>
        <p:spPr>
          <a:xfrm>
            <a:off x="2910470" y="2430380"/>
            <a:ext cx="119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(5. 11)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633A81-D1D4-DE09-EA83-7472A83FA2E9}"/>
              </a:ext>
            </a:extLst>
          </p:cNvPr>
          <p:cNvSpPr txBox="1"/>
          <p:nvPr/>
        </p:nvSpPr>
        <p:spPr>
          <a:xfrm>
            <a:off x="2910470" y="3598508"/>
            <a:ext cx="119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(5. 12)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69"/>
            <a:ext cx="8229600" cy="1143000"/>
          </a:xfrm>
        </p:spPr>
        <p:txBody>
          <a:bodyPr/>
          <a:lstStyle/>
          <a:p>
            <a:r>
              <a:rPr lang="en-US" dirty="0"/>
              <a:t>Choosing parameter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5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α determines the threshold value of D(x</a:t>
            </a:r>
            <a:r>
              <a:rPr lang="en-US" baseline="-25000" dirty="0"/>
              <a:t>i</a:t>
            </a:r>
            <a:r>
              <a:rPr lang="en-US" dirty="0"/>
              <a:t>, x</a:t>
            </a:r>
            <a:r>
              <a:rPr lang="en-US" baseline="-25000" dirty="0"/>
              <a:t>j</a:t>
            </a:r>
            <a:r>
              <a:rPr lang="en-US" dirty="0"/>
              <a:t>) beyond which similarity between x</a:t>
            </a:r>
            <a:r>
              <a:rPr lang="en-US" baseline="-25000" dirty="0"/>
              <a:t>i</a:t>
            </a:r>
            <a:r>
              <a:rPr lang="en-US" dirty="0"/>
              <a:t> and x</a:t>
            </a:r>
            <a:r>
              <a:rPr lang="en-US" baseline="-25000" dirty="0"/>
              <a:t>j</a:t>
            </a:r>
            <a:r>
              <a:rPr lang="en-US" dirty="0"/>
              <a:t> is 0.</a:t>
            </a:r>
          </a:p>
          <a:p>
            <a:r>
              <a:rPr lang="en-US" dirty="0"/>
              <a:t>k</a:t>
            </a:r>
            <a:r>
              <a:rPr lang="en-US" baseline="-25000" dirty="0"/>
              <a:t>1</a:t>
            </a:r>
            <a:r>
              <a:rPr lang="en-US" dirty="0"/>
              <a:t> determines the minimum value of p</a:t>
            </a:r>
            <a:r>
              <a:rPr lang="en-US" baseline="-25000" dirty="0"/>
              <a:t>p</a:t>
            </a:r>
            <a:r>
              <a:rPr lang="en-US" dirty="0"/>
              <a:t> ≥ 0</a:t>
            </a:r>
            <a:r>
              <a:rPr lang="en-US" baseline="-25000" dirty="0"/>
              <a:t> </a:t>
            </a:r>
            <a:r>
              <a:rPr lang="en-US" dirty="0"/>
              <a:t>.</a:t>
            </a:r>
          </a:p>
          <a:p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 determines the maximum value of p</a:t>
            </a:r>
            <a:r>
              <a:rPr lang="en-US" baseline="-25000" dirty="0"/>
              <a:t>d</a:t>
            </a:r>
            <a:r>
              <a:rPr lang="en-US" dirty="0"/>
              <a:t> ≤ 1.</a:t>
            </a:r>
          </a:p>
          <a:p>
            <a:pPr marL="0" indent="0" algn="ctr">
              <a:buNone/>
            </a:pPr>
            <a:r>
              <a:rPr lang="en-US" sz="2800" dirty="0"/>
              <a:t>(See p.233 and p.259 of your textbook for some example values)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9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 Clustering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Create a R </a:t>
            </a:r>
            <a:r>
              <a:rPr lang="en-US" sz="2400" dirty="0" err="1"/>
              <a:t>x</a:t>
            </a:r>
            <a:r>
              <a:rPr lang="en-US" sz="2400" dirty="0"/>
              <a:t> C grid</a:t>
            </a:r>
          </a:p>
          <a:p>
            <a:r>
              <a:rPr lang="en-US" sz="2400" dirty="0"/>
              <a:t>Strew your data points across the grid</a:t>
            </a:r>
          </a:p>
          <a:p>
            <a:r>
              <a:rPr lang="en-US" sz="2400" dirty="0"/>
              <a:t>Randomly place N ants in the grid, with no more than one ant occupying a cell</a:t>
            </a:r>
          </a:p>
          <a:p>
            <a:r>
              <a:rPr lang="en-US" sz="2400" dirty="0"/>
              <a:t>Do the following for a given maximum number of iterations:</a:t>
            </a:r>
          </a:p>
          <a:p>
            <a:pPr lvl="1"/>
            <a:r>
              <a:rPr lang="en-US" sz="2000" dirty="0"/>
              <a:t>For every ant in the grid, in their respective cells:</a:t>
            </a:r>
          </a:p>
          <a:p>
            <a:pPr lvl="2"/>
            <a:r>
              <a:rPr lang="en-US" sz="1600" dirty="0"/>
              <a:t>If ant is not carrying a data point and its cell contains one, </a:t>
            </a:r>
            <a:r>
              <a:rPr lang="en-US" sz="1600" i="1" dirty="0"/>
              <a:t>x</a:t>
            </a:r>
            <a:r>
              <a:rPr lang="en-US" sz="1600" i="1" baseline="-25000" dirty="0"/>
              <a:t>i</a:t>
            </a:r>
            <a:r>
              <a:rPr lang="en-US" sz="1600" dirty="0"/>
              <a:t>, then </a:t>
            </a:r>
          </a:p>
          <a:p>
            <a:pPr lvl="3"/>
            <a:r>
              <a:rPr lang="en-US" sz="1400" dirty="0"/>
              <a:t>Compute</a:t>
            </a:r>
            <a:r>
              <a:rPr lang="en-US" sz="1400" i="1" dirty="0"/>
              <a:t> </a:t>
            </a:r>
            <a:r>
              <a:rPr lang="en-US" sz="1400" i="1" dirty="0" err="1"/>
              <a:t>f(x</a:t>
            </a:r>
            <a:r>
              <a:rPr lang="en-US" sz="1400" i="1" baseline="-25000" dirty="0" err="1"/>
              <a:t>i</a:t>
            </a:r>
            <a:r>
              <a:rPr lang="en-US" sz="1400" i="1" dirty="0"/>
              <a:t>)</a:t>
            </a:r>
          </a:p>
          <a:p>
            <a:pPr lvl="3"/>
            <a:r>
              <a:rPr lang="en-US" sz="1400" dirty="0"/>
              <a:t>Pick up item with probability </a:t>
            </a:r>
            <a:r>
              <a:rPr lang="en-US" sz="1400" i="1" dirty="0"/>
              <a:t>P</a:t>
            </a:r>
            <a:r>
              <a:rPr lang="en-US" sz="1400" i="1" baseline="-25000" dirty="0"/>
              <a:t>p</a:t>
            </a:r>
            <a:r>
              <a:rPr lang="en-US" sz="1400" i="1" dirty="0"/>
              <a:t>(x</a:t>
            </a:r>
            <a:r>
              <a:rPr lang="en-US" sz="1400" i="1" baseline="-25000" dirty="0"/>
              <a:t>i</a:t>
            </a:r>
            <a:r>
              <a:rPr lang="en-US" sz="1400" i="1" dirty="0"/>
              <a:t>)</a:t>
            </a:r>
          </a:p>
          <a:p>
            <a:pPr lvl="2"/>
            <a:r>
              <a:rPr lang="en-US" sz="1600" dirty="0"/>
              <a:t>If ant is carrying a data point </a:t>
            </a:r>
            <a:r>
              <a:rPr lang="en-US" sz="1600" i="1" dirty="0"/>
              <a:t>x</a:t>
            </a:r>
            <a:r>
              <a:rPr lang="en-US" sz="1600" i="1" baseline="-25000" dirty="0"/>
              <a:t>i</a:t>
            </a:r>
            <a:r>
              <a:rPr lang="en-US" sz="1600" dirty="0"/>
              <a:t> and its cell is free, then</a:t>
            </a:r>
          </a:p>
          <a:p>
            <a:pPr lvl="3"/>
            <a:r>
              <a:rPr lang="en-US" sz="1400" dirty="0"/>
              <a:t>Compute </a:t>
            </a:r>
            <a:r>
              <a:rPr lang="en-US" sz="1400" i="1" dirty="0" err="1"/>
              <a:t>f(x</a:t>
            </a:r>
            <a:r>
              <a:rPr lang="en-US" sz="1400" i="1" baseline="-25000" dirty="0" err="1"/>
              <a:t>i</a:t>
            </a:r>
            <a:r>
              <a:rPr lang="en-US" sz="1400" i="1" dirty="0"/>
              <a:t>)</a:t>
            </a:r>
          </a:p>
          <a:p>
            <a:pPr lvl="3"/>
            <a:r>
              <a:rPr lang="en-US" sz="1400" dirty="0"/>
              <a:t>Drop item with probability </a:t>
            </a:r>
            <a:r>
              <a:rPr lang="en-US" sz="1400" i="1" dirty="0"/>
              <a:t>P</a:t>
            </a:r>
            <a:r>
              <a:rPr lang="en-US" sz="1400" i="1" baseline="-25000" dirty="0"/>
              <a:t>d</a:t>
            </a:r>
            <a:r>
              <a:rPr lang="en-US" sz="1400" i="1" dirty="0"/>
              <a:t>(x</a:t>
            </a:r>
            <a:r>
              <a:rPr lang="en-US" sz="1400" i="1" baseline="-25000" dirty="0"/>
              <a:t>i</a:t>
            </a:r>
            <a:r>
              <a:rPr lang="en-US" sz="1400" i="1" dirty="0"/>
              <a:t>)</a:t>
            </a:r>
          </a:p>
          <a:p>
            <a:pPr lvl="2"/>
            <a:r>
              <a:rPr lang="en-US" sz="1600" dirty="0"/>
              <a:t>Walk ant to a random neighboring cell that is not occupied by another ant</a:t>
            </a:r>
          </a:p>
          <a:p>
            <a:pPr lvl="2"/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0557C7-0254-6075-6D40-C0CBD821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92" y="80101"/>
            <a:ext cx="8229600" cy="98867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Ant (agent)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778D8-D351-F2A3-257D-C5A4B1778C7D}"/>
              </a:ext>
            </a:extLst>
          </p:cNvPr>
          <p:cNvSpPr txBox="1"/>
          <p:nvPr/>
        </p:nvSpPr>
        <p:spPr>
          <a:xfrm>
            <a:off x="403981" y="1068778"/>
            <a:ext cx="7542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Behave in a context-dependent manner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Only perceive their surrounding local environment (no communication)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15BAC8-039F-B712-8FA6-AA4B47242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857" y="208729"/>
            <a:ext cx="1144835" cy="7314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CB8EEDA-1CF4-B558-9970-B5152CC0ED07}"/>
              </a:ext>
            </a:extLst>
          </p:cNvPr>
          <p:cNvSpPr txBox="1"/>
          <p:nvPr/>
        </p:nvSpPr>
        <p:spPr>
          <a:xfrm>
            <a:off x="2598821" y="6210390"/>
            <a:ext cx="64469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err="1"/>
              <a:t>Lumer</a:t>
            </a:r>
            <a:r>
              <a:rPr lang="en-GB" sz="1600" dirty="0"/>
              <a:t>, E. D. and </a:t>
            </a:r>
            <a:r>
              <a:rPr lang="en-GB" sz="1600" dirty="0" err="1"/>
              <a:t>Faieta</a:t>
            </a:r>
            <a:r>
              <a:rPr lang="en-GB" sz="1600" dirty="0"/>
              <a:t>, B. 1994. Diversity and adaptation in populations of </a:t>
            </a:r>
          </a:p>
          <a:p>
            <a:r>
              <a:rPr lang="en-GB" sz="1600" dirty="0"/>
              <a:t>clustering ants. In From Animals To Animats3, pp. 501-508.</a:t>
            </a:r>
            <a:endParaRPr lang="en-US" sz="1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9AE9F8-74CC-C8AE-9BCD-80780E850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160" y="3038531"/>
            <a:ext cx="3493827" cy="30032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0A4A4E-A6FF-1A9F-D4B9-0442BCE07199}"/>
              </a:ext>
            </a:extLst>
          </p:cNvPr>
          <p:cNvSpPr txBox="1"/>
          <p:nvPr/>
        </p:nvSpPr>
        <p:spPr>
          <a:xfrm>
            <a:off x="7126074" y="80101"/>
            <a:ext cx="1919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Added by Group</a:t>
            </a:r>
            <a:r>
              <a:rPr lang="en-US" b="1" dirty="0">
                <a:solidFill>
                  <a:srgbClr val="FF0000"/>
                </a:solidFill>
              </a:rPr>
              <a:t> 1 </a:t>
            </a:r>
          </a:p>
        </p:txBody>
      </p:sp>
    </p:spTree>
    <p:extLst>
      <p:ext uri="{BB962C8B-B14F-4D97-AF65-F5344CB8AC3E}">
        <p14:creationId xmlns:p14="http://schemas.microsoft.com/office/powerpoint/2010/main" val="29900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0557C7-0254-6075-6D40-C0CBD821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92" y="80101"/>
            <a:ext cx="8229600" cy="98867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Ants and Environment: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778D8-D351-F2A3-257D-C5A4B1778C7D}"/>
              </a:ext>
            </a:extLst>
          </p:cNvPr>
          <p:cNvSpPr txBox="1"/>
          <p:nvPr/>
        </p:nvSpPr>
        <p:spPr>
          <a:xfrm>
            <a:off x="403981" y="1068778"/>
            <a:ext cx="822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Ants perform a random walk on a 2d-grid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Elements (</a:t>
            </a:r>
            <a:r>
              <a:rPr lang="en-US" sz="2600" b="1" dirty="0"/>
              <a:t>Dead ants </a:t>
            </a:r>
            <a:r>
              <a:rPr lang="en-US" sz="2600" dirty="0"/>
              <a:t>in Q2 grooming / </a:t>
            </a:r>
            <a:r>
              <a:rPr lang="en-US" sz="2600" b="1" dirty="0"/>
              <a:t>animals</a:t>
            </a:r>
            <a:r>
              <a:rPr lang="en-US" sz="2600" dirty="0"/>
              <a:t> in Q3 clustering) are randomly laid out on the grid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A site in the grid is occupied by at most one elements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B8EEDA-1CF4-B558-9970-B5152CC0ED07}"/>
              </a:ext>
            </a:extLst>
          </p:cNvPr>
          <p:cNvSpPr txBox="1"/>
          <p:nvPr/>
        </p:nvSpPr>
        <p:spPr>
          <a:xfrm>
            <a:off x="2576765" y="6193124"/>
            <a:ext cx="6567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err="1"/>
              <a:t>Lumer</a:t>
            </a:r>
            <a:r>
              <a:rPr lang="en-GB" sz="1600" dirty="0"/>
              <a:t>, E. D. and </a:t>
            </a:r>
            <a:r>
              <a:rPr lang="en-GB" sz="1600" dirty="0" err="1"/>
              <a:t>Faieta</a:t>
            </a:r>
            <a:r>
              <a:rPr lang="en-GB" sz="1600" dirty="0"/>
              <a:t>, B. 1994. Diversity and adaptation in populations of </a:t>
            </a:r>
          </a:p>
          <a:p>
            <a:r>
              <a:rPr lang="en-GB" sz="1600" dirty="0"/>
              <a:t>clustering ants. In From Animals To Animats3, pp. 501-508.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2329E3-823D-23E4-C034-4A127341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874" y="3171167"/>
            <a:ext cx="3238969" cy="2778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DBE4AE-EC29-1780-CA49-AF3102A6F3AB}"/>
              </a:ext>
            </a:extLst>
          </p:cNvPr>
          <p:cNvSpPr txBox="1"/>
          <p:nvPr/>
        </p:nvSpPr>
        <p:spPr>
          <a:xfrm>
            <a:off x="7126074" y="80101"/>
            <a:ext cx="1919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Added by Group</a:t>
            </a:r>
            <a:r>
              <a:rPr lang="en-US" b="1" dirty="0">
                <a:solidFill>
                  <a:srgbClr val="FF0000"/>
                </a:solidFill>
              </a:rPr>
              <a:t> 1 </a:t>
            </a:r>
          </a:p>
        </p:txBody>
      </p:sp>
    </p:spTree>
    <p:extLst>
      <p:ext uri="{BB962C8B-B14F-4D97-AF65-F5344CB8AC3E}">
        <p14:creationId xmlns:p14="http://schemas.microsoft.com/office/powerpoint/2010/main" val="150488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Grooming an ant colony</a:t>
            </a:r>
          </a:p>
        </p:txBody>
      </p:sp>
      <p:pic>
        <p:nvPicPr>
          <p:cNvPr id="4" name="Content Placeholder 3" descr="Ant gri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4010613" y="1956923"/>
            <a:ext cx="5133387" cy="2823165"/>
          </a:xfrm>
        </p:spPr>
      </p:pic>
      <p:sp>
        <p:nvSpPr>
          <p:cNvPr id="5" name="Right Arrow 4"/>
          <p:cNvSpPr/>
          <p:nvPr/>
        </p:nvSpPr>
        <p:spPr>
          <a:xfrm rot="16200000">
            <a:off x="5857872" y="4161605"/>
            <a:ext cx="1441348" cy="142141"/>
          </a:xfrm>
          <a:prstGeom prst="rightArrow">
            <a:avLst/>
          </a:prstGeom>
          <a:solidFill>
            <a:schemeClr val="tx1"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0316" y="4951315"/>
            <a:ext cx="3276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Live </a:t>
            </a:r>
            <a:r>
              <a:rPr lang="en-US" dirty="0"/>
              <a:t>ant that wanders and segregates dead ants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794982" y="3269977"/>
            <a:ext cx="1020644" cy="142141"/>
          </a:xfrm>
          <a:prstGeom prst="rightArrow">
            <a:avLst/>
          </a:prstGeom>
          <a:solidFill>
            <a:schemeClr val="tx1"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1660" y="2639748"/>
            <a:ext cx="1241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Dead </a:t>
            </a:r>
            <a:r>
              <a:rPr lang="en-US" dirty="0"/>
              <a:t>ant that needs to be segregated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845" y="1956923"/>
            <a:ext cx="318185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Collecting dead ants together -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If you are not already carrying a dead ant, and you bump into one, </a:t>
            </a:r>
            <a:r>
              <a:rPr lang="en-US" i="1" dirty="0"/>
              <a:t>pick </a:t>
            </a:r>
            <a:r>
              <a:rPr lang="en-US" dirty="0"/>
              <a:t>it up if you see </a:t>
            </a:r>
            <a:r>
              <a:rPr lang="en-US" i="1" dirty="0"/>
              <a:t>few </a:t>
            </a:r>
            <a:r>
              <a:rPr lang="en-US" dirty="0"/>
              <a:t>other dead ants in that area.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If you are carrying a dead ant, </a:t>
            </a:r>
            <a:r>
              <a:rPr lang="en-US" i="1" dirty="0"/>
              <a:t>drop </a:t>
            </a:r>
            <a:r>
              <a:rPr lang="en-US" dirty="0"/>
              <a:t>it if you see </a:t>
            </a:r>
            <a:r>
              <a:rPr lang="en-US" i="1" dirty="0"/>
              <a:t>many </a:t>
            </a:r>
            <a:r>
              <a:rPr lang="en-US" dirty="0"/>
              <a:t>other dead ants in that area.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4882" y="1417638"/>
            <a:ext cx="508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 = dead ants collected in one or a few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25895"/>
              </p:ext>
            </p:extLst>
          </p:nvPr>
        </p:nvGraphicFramePr>
        <p:xfrm>
          <a:off x="888970" y="405748"/>
          <a:ext cx="7366430" cy="614970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6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66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68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0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8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" name="Group 34"/>
          <p:cNvGrpSpPr/>
          <p:nvPr/>
        </p:nvGrpSpPr>
        <p:grpSpPr>
          <a:xfrm>
            <a:off x="1146588" y="613405"/>
            <a:ext cx="4621607" cy="3902731"/>
            <a:chOff x="1146588" y="613405"/>
            <a:chExt cx="4621607" cy="3902731"/>
          </a:xfrm>
        </p:grpSpPr>
        <p:sp>
          <p:nvSpPr>
            <p:cNvPr id="5" name="Oval 4"/>
            <p:cNvSpPr/>
            <p:nvPr/>
          </p:nvSpPr>
          <p:spPr>
            <a:xfrm>
              <a:off x="2610683" y="613405"/>
              <a:ext cx="229317" cy="22933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46588" y="3651719"/>
              <a:ext cx="229317" cy="22933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38878" y="4286801"/>
              <a:ext cx="229317" cy="22933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1234782" y="734868"/>
            <a:ext cx="5133164" cy="5668872"/>
            <a:chOff x="1234782" y="734868"/>
            <a:chExt cx="5133164" cy="5668872"/>
          </a:xfrm>
        </p:grpSpPr>
        <p:sp>
          <p:nvSpPr>
            <p:cNvPr id="32" name="Freeform 31"/>
            <p:cNvSpPr/>
            <p:nvPr/>
          </p:nvSpPr>
          <p:spPr>
            <a:xfrm>
              <a:off x="1234782" y="3140126"/>
              <a:ext cx="2275526" cy="2046374"/>
            </a:xfrm>
            <a:custGeom>
              <a:avLst/>
              <a:gdLst>
                <a:gd name="connsiteX0" fmla="*/ 0 w 2275526"/>
                <a:gd name="connsiteY0" fmla="*/ 582158 h 2046374"/>
                <a:gd name="connsiteX1" fmla="*/ 917266 w 2275526"/>
                <a:gd name="connsiteY1" fmla="*/ 599799 h 2046374"/>
                <a:gd name="connsiteX2" fmla="*/ 899626 w 2275526"/>
                <a:gd name="connsiteY2" fmla="*/ 1340728 h 2046374"/>
                <a:gd name="connsiteX3" fmla="*/ 864347 w 2275526"/>
                <a:gd name="connsiteY3" fmla="*/ 1393651 h 2046374"/>
                <a:gd name="connsiteX4" fmla="*/ 1517017 w 2275526"/>
                <a:gd name="connsiteY4" fmla="*/ 1393651 h 2046374"/>
                <a:gd name="connsiteX5" fmla="*/ 1517017 w 2275526"/>
                <a:gd name="connsiteY5" fmla="*/ 2046374 h 2046374"/>
                <a:gd name="connsiteX6" fmla="*/ 2152048 w 2275526"/>
                <a:gd name="connsiteY6" fmla="*/ 2046374 h 2046374"/>
                <a:gd name="connsiteX7" fmla="*/ 2134408 w 2275526"/>
                <a:gd name="connsiteY7" fmla="*/ 635082 h 2046374"/>
                <a:gd name="connsiteX8" fmla="*/ 1587576 w 2275526"/>
                <a:gd name="connsiteY8" fmla="*/ 635082 h 2046374"/>
                <a:gd name="connsiteX9" fmla="*/ 1552297 w 2275526"/>
                <a:gd name="connsiteY9" fmla="*/ 317541 h 2046374"/>
                <a:gd name="connsiteX10" fmla="*/ 1552297 w 2275526"/>
                <a:gd name="connsiteY10" fmla="*/ 0 h 2046374"/>
                <a:gd name="connsiteX11" fmla="*/ 2275526 w 2275526"/>
                <a:gd name="connsiteY11" fmla="*/ 17641 h 204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5526" h="2046374">
                  <a:moveTo>
                    <a:pt x="0" y="582158"/>
                  </a:moveTo>
                  <a:cubicBezTo>
                    <a:pt x="787889" y="601376"/>
                    <a:pt x="482081" y="599799"/>
                    <a:pt x="917266" y="599799"/>
                  </a:cubicBezTo>
                  <a:cubicBezTo>
                    <a:pt x="911386" y="846775"/>
                    <a:pt x="916058" y="1094229"/>
                    <a:pt x="899626" y="1340728"/>
                  </a:cubicBezTo>
                  <a:cubicBezTo>
                    <a:pt x="898216" y="1361882"/>
                    <a:pt x="864347" y="1393651"/>
                    <a:pt x="864347" y="1393651"/>
                  </a:cubicBezTo>
                  <a:lnTo>
                    <a:pt x="1517017" y="1393651"/>
                  </a:lnTo>
                  <a:lnTo>
                    <a:pt x="1517017" y="2046374"/>
                  </a:lnTo>
                  <a:lnTo>
                    <a:pt x="2152048" y="2046374"/>
                  </a:lnTo>
                  <a:cubicBezTo>
                    <a:pt x="2129090" y="1082055"/>
                    <a:pt x="2134408" y="1552492"/>
                    <a:pt x="2134408" y="635082"/>
                  </a:cubicBezTo>
                  <a:lnTo>
                    <a:pt x="1587576" y="635082"/>
                  </a:lnTo>
                  <a:cubicBezTo>
                    <a:pt x="1578750" y="564467"/>
                    <a:pt x="1554532" y="380130"/>
                    <a:pt x="1552297" y="317541"/>
                  </a:cubicBezTo>
                  <a:cubicBezTo>
                    <a:pt x="1548519" y="211761"/>
                    <a:pt x="1552297" y="105847"/>
                    <a:pt x="1552297" y="0"/>
                  </a:cubicBezTo>
                  <a:lnTo>
                    <a:pt x="2275526" y="17641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37844" y="734868"/>
              <a:ext cx="2892918" cy="1323086"/>
            </a:xfrm>
            <a:custGeom>
              <a:avLst/>
              <a:gdLst>
                <a:gd name="connsiteX0" fmla="*/ 0 w 2892918"/>
                <a:gd name="connsiteY0" fmla="*/ 0 h 1323086"/>
                <a:gd name="connsiteX1" fmla="*/ 846708 w 2892918"/>
                <a:gd name="connsiteY1" fmla="*/ 0 h 1323086"/>
                <a:gd name="connsiteX2" fmla="*/ 811428 w 2892918"/>
                <a:gd name="connsiteY2" fmla="*/ 652722 h 1323086"/>
                <a:gd name="connsiteX3" fmla="*/ 52920 w 2892918"/>
                <a:gd name="connsiteY3" fmla="*/ 670363 h 1323086"/>
                <a:gd name="connsiteX4" fmla="*/ 70559 w 2892918"/>
                <a:gd name="connsiteY4" fmla="*/ 1323086 h 1323086"/>
                <a:gd name="connsiteX5" fmla="*/ 758509 w 2892918"/>
                <a:gd name="connsiteY5" fmla="*/ 1323086 h 1323086"/>
                <a:gd name="connsiteX6" fmla="*/ 1569937 w 2892918"/>
                <a:gd name="connsiteY6" fmla="*/ 1287804 h 1323086"/>
                <a:gd name="connsiteX7" fmla="*/ 1552297 w 2892918"/>
                <a:gd name="connsiteY7" fmla="*/ 652722 h 1323086"/>
                <a:gd name="connsiteX8" fmla="*/ 2222608 w 2892918"/>
                <a:gd name="connsiteY8" fmla="*/ 635081 h 1323086"/>
                <a:gd name="connsiteX9" fmla="*/ 2222608 w 2892918"/>
                <a:gd name="connsiteY9" fmla="*/ 35282 h 1323086"/>
                <a:gd name="connsiteX10" fmla="*/ 2892918 w 2892918"/>
                <a:gd name="connsiteY10" fmla="*/ 35282 h 1323086"/>
                <a:gd name="connsiteX11" fmla="*/ 2892918 w 2892918"/>
                <a:gd name="connsiteY11" fmla="*/ 35282 h 132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2918" h="1323086">
                  <a:moveTo>
                    <a:pt x="0" y="0"/>
                  </a:moveTo>
                  <a:lnTo>
                    <a:pt x="846708" y="0"/>
                  </a:lnTo>
                  <a:lnTo>
                    <a:pt x="811428" y="652722"/>
                  </a:lnTo>
                  <a:lnTo>
                    <a:pt x="52920" y="670363"/>
                  </a:lnTo>
                  <a:lnTo>
                    <a:pt x="70559" y="1323086"/>
                  </a:lnTo>
                  <a:lnTo>
                    <a:pt x="758509" y="1323086"/>
                  </a:lnTo>
                  <a:lnTo>
                    <a:pt x="1569937" y="1287804"/>
                  </a:lnTo>
                  <a:lnTo>
                    <a:pt x="1552297" y="652722"/>
                  </a:lnTo>
                  <a:lnTo>
                    <a:pt x="2222608" y="635081"/>
                  </a:lnTo>
                  <a:lnTo>
                    <a:pt x="2222608" y="35282"/>
                  </a:lnTo>
                  <a:lnTo>
                    <a:pt x="2892918" y="35282"/>
                  </a:lnTo>
                  <a:lnTo>
                    <a:pt x="2892918" y="35282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39749" y="4392648"/>
              <a:ext cx="2928197" cy="2011092"/>
            </a:xfrm>
            <a:custGeom>
              <a:avLst/>
              <a:gdLst>
                <a:gd name="connsiteX0" fmla="*/ 2222607 w 2928197"/>
                <a:gd name="connsiteY0" fmla="*/ 0 h 2011092"/>
                <a:gd name="connsiteX1" fmla="*/ 2222607 w 2928197"/>
                <a:gd name="connsiteY1" fmla="*/ 776211 h 2011092"/>
                <a:gd name="connsiteX2" fmla="*/ 2928197 w 2928197"/>
                <a:gd name="connsiteY2" fmla="*/ 740929 h 2011092"/>
                <a:gd name="connsiteX3" fmla="*/ 2928197 w 2928197"/>
                <a:gd name="connsiteY3" fmla="*/ 1323087 h 2011092"/>
                <a:gd name="connsiteX4" fmla="*/ 2275527 w 2928197"/>
                <a:gd name="connsiteY4" fmla="*/ 1323087 h 2011092"/>
                <a:gd name="connsiteX5" fmla="*/ 1322981 w 2928197"/>
                <a:gd name="connsiteY5" fmla="*/ 1287805 h 2011092"/>
                <a:gd name="connsiteX6" fmla="*/ 1340620 w 2928197"/>
                <a:gd name="connsiteY6" fmla="*/ 2011092 h 2011092"/>
                <a:gd name="connsiteX7" fmla="*/ 652671 w 2928197"/>
                <a:gd name="connsiteY7" fmla="*/ 2011092 h 2011092"/>
                <a:gd name="connsiteX8" fmla="*/ 0 w 2928197"/>
                <a:gd name="connsiteY8" fmla="*/ 1993451 h 2011092"/>
                <a:gd name="connsiteX9" fmla="*/ 0 w 2928197"/>
                <a:gd name="connsiteY9" fmla="*/ 1993451 h 2011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97" h="2011092">
                  <a:moveTo>
                    <a:pt x="2222607" y="0"/>
                  </a:moveTo>
                  <a:lnTo>
                    <a:pt x="2222607" y="776211"/>
                  </a:lnTo>
                  <a:lnTo>
                    <a:pt x="2928197" y="740929"/>
                  </a:lnTo>
                  <a:lnTo>
                    <a:pt x="2928197" y="1323087"/>
                  </a:lnTo>
                  <a:lnTo>
                    <a:pt x="2275527" y="1323087"/>
                  </a:lnTo>
                  <a:lnTo>
                    <a:pt x="1322981" y="1287805"/>
                  </a:lnTo>
                  <a:lnTo>
                    <a:pt x="1340620" y="2011092"/>
                  </a:lnTo>
                  <a:lnTo>
                    <a:pt x="652671" y="2011092"/>
                  </a:lnTo>
                  <a:lnTo>
                    <a:pt x="0" y="1993451"/>
                  </a:lnTo>
                  <a:lnTo>
                    <a:pt x="0" y="1993451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88970" y="405748"/>
            <a:ext cx="7373345" cy="6152762"/>
            <a:chOff x="888970" y="405748"/>
            <a:chExt cx="7373345" cy="6152762"/>
          </a:xfrm>
        </p:grpSpPr>
        <p:grpSp>
          <p:nvGrpSpPr>
            <p:cNvPr id="3" name="Group 35"/>
            <p:cNvGrpSpPr/>
            <p:nvPr/>
          </p:nvGrpSpPr>
          <p:grpSpPr>
            <a:xfrm>
              <a:off x="888970" y="2838638"/>
              <a:ext cx="7373345" cy="2506634"/>
              <a:chOff x="888970" y="2838638"/>
              <a:chExt cx="7373345" cy="250663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577514" y="3457668"/>
                <a:ext cx="2204967" cy="1887604"/>
              </a:xfrm>
              <a:prstGeom prst="rect">
                <a:avLst/>
              </a:prstGeom>
              <a:noFill/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888970" y="2840226"/>
                <a:ext cx="1492395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888970" y="4743883"/>
                <a:ext cx="1492395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412691" y="3792848"/>
                <a:ext cx="1902068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564289" y="3790466"/>
                <a:ext cx="1902068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509202" y="2838638"/>
                <a:ext cx="746198" cy="397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516117" y="4738324"/>
                <a:ext cx="746198" cy="397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1632733" y="419706"/>
              <a:ext cx="0" cy="119927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635167" y="1618984"/>
              <a:ext cx="2188497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822560" y="405748"/>
              <a:ext cx="0" cy="119927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632733" y="5931621"/>
              <a:ext cx="2434" cy="6268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620108" y="5945578"/>
              <a:ext cx="2203556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3819022" y="5931621"/>
              <a:ext cx="2434" cy="6268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dead ants to data points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461715" y="2740428"/>
            <a:ext cx="3781762" cy="1449213"/>
            <a:chOff x="941870" y="1812151"/>
            <a:chExt cx="3781762" cy="1449213"/>
          </a:xfrm>
        </p:grpSpPr>
        <p:grpSp>
          <p:nvGrpSpPr>
            <p:cNvPr id="10" name="Group 9"/>
            <p:cNvGrpSpPr/>
            <p:nvPr/>
          </p:nvGrpSpPr>
          <p:grpSpPr>
            <a:xfrm>
              <a:off x="1940831" y="1812151"/>
              <a:ext cx="2782801" cy="1449213"/>
              <a:chOff x="1626869" y="1797882"/>
              <a:chExt cx="2782801" cy="144921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626869" y="1969111"/>
                <a:ext cx="485206" cy="470874"/>
              </a:xfrm>
              <a:prstGeom prst="ellipse">
                <a:avLst/>
              </a:prstGeom>
              <a:solidFill>
                <a:schemeClr val="tx1">
                  <a:alpha val="32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568739" y="1797882"/>
                <a:ext cx="870517" cy="813329"/>
              </a:xfrm>
              <a:prstGeom prst="ellipse">
                <a:avLst/>
              </a:prstGeom>
              <a:solidFill>
                <a:schemeClr val="tx1">
                  <a:alpha val="32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962696" y="2083263"/>
                <a:ext cx="275723" cy="299647"/>
              </a:xfrm>
              <a:prstGeom prst="ellipse">
                <a:avLst/>
              </a:prstGeom>
              <a:solidFill>
                <a:schemeClr val="tx1">
                  <a:alpha val="32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712495" y="2868053"/>
                <a:ext cx="4852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835309" y="2877763"/>
                <a:ext cx="4852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4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62696" y="2863494"/>
                <a:ext cx="4469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941870" y="2027847"/>
              <a:ext cx="899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Grains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1767" y="2892032"/>
              <a:ext cx="54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Size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84474" y="1883498"/>
            <a:ext cx="488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Collecting grains of similar size together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474942" y="3663350"/>
            <a:ext cx="4174190" cy="674869"/>
            <a:chOff x="3474942" y="3663350"/>
            <a:chExt cx="4174190" cy="674869"/>
          </a:xfrm>
        </p:grpSpPr>
        <p:sp>
          <p:nvSpPr>
            <p:cNvPr id="14" name="Rectangle 13"/>
            <p:cNvSpPr/>
            <p:nvPr/>
          </p:nvSpPr>
          <p:spPr>
            <a:xfrm>
              <a:off x="3474942" y="3823243"/>
              <a:ext cx="456669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35698" y="3663350"/>
              <a:ext cx="8134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points 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40574" y="3806040"/>
              <a:ext cx="456669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15454" y="3790977"/>
              <a:ext cx="456669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Brace 37"/>
            <p:cNvSpPr/>
            <p:nvPr/>
          </p:nvSpPr>
          <p:spPr>
            <a:xfrm>
              <a:off x="6564557" y="3691888"/>
              <a:ext cx="156979" cy="646331"/>
            </a:xfrm>
            <a:prstGeom prst="rightBrac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05971" y="4602914"/>
            <a:ext cx="5758269" cy="1173681"/>
            <a:chOff x="1105971" y="4602914"/>
            <a:chExt cx="5758269" cy="1173681"/>
          </a:xfrm>
        </p:grpSpPr>
        <p:sp>
          <p:nvSpPr>
            <p:cNvPr id="23" name="TextBox 22"/>
            <p:cNvSpPr txBox="1"/>
            <p:nvPr/>
          </p:nvSpPr>
          <p:spPr>
            <a:xfrm>
              <a:off x="1105971" y="4602914"/>
              <a:ext cx="46120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Grains with two properties: (size, weight)</a:t>
              </a:r>
            </a:p>
            <a:p>
              <a:endParaRPr lang="en-US" dirty="0"/>
            </a:p>
            <a:p>
              <a:r>
                <a:rPr lang="en-US" dirty="0"/>
                <a:t>        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46748" y="4853265"/>
              <a:ext cx="13174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 points with 2 dimensions 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416373" y="5128374"/>
              <a:ext cx="3432139" cy="383601"/>
              <a:chOff x="1184474" y="5903433"/>
              <a:chExt cx="3432139" cy="383601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184474" y="5911233"/>
                <a:ext cx="913338" cy="369332"/>
                <a:chOff x="1184474" y="5911233"/>
                <a:chExt cx="913338" cy="369332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184474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641143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1290520" y="591123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69678" y="5907333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2447436" y="5907333"/>
                <a:ext cx="913338" cy="369332"/>
                <a:chOff x="1184474" y="5911233"/>
                <a:chExt cx="913338" cy="369332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1184474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1641143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2553482" y="590733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975453" y="5917702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703275" y="5907333"/>
                <a:ext cx="913338" cy="369332"/>
                <a:chOff x="1184474" y="5911233"/>
                <a:chExt cx="913338" cy="369332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1184474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641143" y="5911233"/>
                  <a:ext cx="456669" cy="369332"/>
                </a:xfrm>
                <a:prstGeom prst="rect">
                  <a:avLst/>
                </a:prstGeom>
                <a:noFill/>
                <a:ln w="190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3809321" y="5907333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88479" y="5903433"/>
                <a:ext cx="353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7</a:t>
                </a:r>
              </a:p>
            </p:txBody>
          </p:sp>
        </p:grpSp>
        <p:sp>
          <p:nvSpPr>
            <p:cNvPr id="58" name="Right Brace 57"/>
            <p:cNvSpPr/>
            <p:nvPr/>
          </p:nvSpPr>
          <p:spPr>
            <a:xfrm>
              <a:off x="5187437" y="4995955"/>
              <a:ext cx="156979" cy="646331"/>
            </a:xfrm>
            <a:prstGeom prst="rightBrac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“Grooming” a data set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845" y="1956923"/>
            <a:ext cx="35814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Collecting similar data points together -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If you are not already carrying a data point, and if bump into one, </a:t>
            </a:r>
            <a:r>
              <a:rPr lang="en-US" i="1" dirty="0"/>
              <a:t>pick </a:t>
            </a:r>
            <a:r>
              <a:rPr lang="en-US" dirty="0"/>
              <a:t>it up if you see </a:t>
            </a:r>
            <a:r>
              <a:rPr lang="en-US" i="1" dirty="0"/>
              <a:t>few </a:t>
            </a:r>
            <a:r>
              <a:rPr lang="en-US" dirty="0"/>
              <a:t>other similar data points in that area.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If you are carrying a data point, </a:t>
            </a:r>
            <a:r>
              <a:rPr lang="en-US" i="1" dirty="0"/>
              <a:t>drop </a:t>
            </a:r>
            <a:r>
              <a:rPr lang="en-US" dirty="0"/>
              <a:t>it if you see </a:t>
            </a:r>
            <a:r>
              <a:rPr lang="en-US" i="1" dirty="0"/>
              <a:t>many </a:t>
            </a:r>
            <a:r>
              <a:rPr lang="en-US" dirty="0"/>
              <a:t>other similar data points in that area.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689" y="1528085"/>
            <a:ext cx="326800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/>
              <a:t> In case of ants, you simply </a:t>
            </a:r>
            <a:r>
              <a:rPr lang="en-US" i="1" dirty="0"/>
              <a:t>count</a:t>
            </a:r>
            <a:r>
              <a:rPr lang="en-US" dirty="0"/>
              <a:t> the number of dead ants, as they all have a single common property – they are all dead.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In case of grains, you </a:t>
            </a:r>
            <a:r>
              <a:rPr lang="en-US" i="1" dirty="0"/>
              <a:t>calculate the similarity</a:t>
            </a:r>
            <a:r>
              <a:rPr lang="en-US" dirty="0"/>
              <a:t> between the grain you want to pick up or drop and of those in that area.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You differentiate between the two viewpoints via the function </a:t>
            </a:r>
            <a:r>
              <a:rPr lang="en-US" i="1" dirty="0" err="1"/>
              <a:t>f</a:t>
            </a:r>
            <a:r>
              <a:rPr lang="en-US" dirty="0"/>
              <a:t>. In the former, </a:t>
            </a:r>
            <a:r>
              <a:rPr lang="en-US" i="1" dirty="0" err="1"/>
              <a:t>f</a:t>
            </a:r>
            <a:r>
              <a:rPr lang="en-US" dirty="0"/>
              <a:t> is just the perceived fraction of dead ants, and in the latter it is a similarity between the grains.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806"/>
            <a:ext cx="8229600" cy="1143000"/>
          </a:xfrm>
        </p:spPr>
        <p:txBody>
          <a:bodyPr/>
          <a:lstStyle/>
          <a:p>
            <a:r>
              <a:rPr lang="en-US" dirty="0"/>
              <a:t>“Clustering” a data set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1" y="1319324"/>
            <a:ext cx="8530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/>
              <a:t> In case of animals, you </a:t>
            </a:r>
            <a:r>
              <a:rPr lang="en-US" i="1" dirty="0"/>
              <a:t>calculate the similarity</a:t>
            </a:r>
            <a:r>
              <a:rPr lang="en-US" dirty="0"/>
              <a:t> between the animal you want to pick up or drop and of those in that area.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 You differentiate between the two viewpoints via the function </a:t>
            </a:r>
            <a:r>
              <a:rPr lang="en-US" i="1" dirty="0" err="1"/>
              <a:t>f</a:t>
            </a:r>
            <a:r>
              <a:rPr lang="en-US" dirty="0"/>
              <a:t>. In the former, </a:t>
            </a:r>
            <a:r>
              <a:rPr lang="en-US" i="1" dirty="0" err="1"/>
              <a:t>f</a:t>
            </a:r>
            <a:r>
              <a:rPr lang="en-US" dirty="0"/>
              <a:t> is just the perceived fraction of dead ants, and in the latter it is a similarity between the grains.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071576-62E6-94C9-26EE-C737729F5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452" y="2922934"/>
            <a:ext cx="6023728" cy="33716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255972-0862-691E-6E39-8ACE6AF55EA8}"/>
              </a:ext>
            </a:extLst>
          </p:cNvPr>
          <p:cNvSpPr txBox="1"/>
          <p:nvPr/>
        </p:nvSpPr>
        <p:spPr>
          <a:xfrm>
            <a:off x="7230979" y="6385006"/>
            <a:ext cx="17566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From dataset.py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A70CA-4551-D9C8-7A7E-07BDB891284F}"/>
              </a:ext>
            </a:extLst>
          </p:cNvPr>
          <p:cNvSpPr txBox="1"/>
          <p:nvPr/>
        </p:nvSpPr>
        <p:spPr>
          <a:xfrm>
            <a:off x="7126074" y="80101"/>
            <a:ext cx="1919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Added by Group</a:t>
            </a:r>
            <a:r>
              <a:rPr lang="en-US" b="1" dirty="0">
                <a:solidFill>
                  <a:srgbClr val="FF0000"/>
                </a:solidFill>
              </a:rPr>
              <a:t> 1 </a:t>
            </a:r>
          </a:p>
        </p:txBody>
      </p:sp>
    </p:spTree>
    <p:extLst>
      <p:ext uri="{BB962C8B-B14F-4D97-AF65-F5344CB8AC3E}">
        <p14:creationId xmlns:p14="http://schemas.microsoft.com/office/powerpoint/2010/main" val="3126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Distance between a pair of data points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6149" y="2394285"/>
          <a:ext cx="3779450" cy="5870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7068">
                <a:tc>
                  <a:txBody>
                    <a:bodyPr/>
                    <a:lstStyle/>
                    <a:p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i,1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i,2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i,3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/>
                        <a:t>X</a:t>
                      </a:r>
                      <a:r>
                        <a:rPr lang="en-US" i="1" baseline="-25000" dirty="0" err="1"/>
                        <a:t>i,n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8509" y="3870024"/>
          <a:ext cx="3779450" cy="6284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467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j,1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j,2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X</a:t>
                      </a:r>
                      <a:r>
                        <a:rPr lang="en-US" i="1" baseline="-25000" dirty="0"/>
                        <a:t>j,3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/>
                        <a:t>X</a:t>
                      </a:r>
                      <a:r>
                        <a:rPr lang="en-US" i="1" baseline="-25000" dirty="0" err="1"/>
                        <a:t>j,n</a:t>
                      </a:r>
                      <a:endParaRPr lang="en-US" i="1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6149" y="1946868"/>
            <a:ext cx="190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Vector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429" y="3430128"/>
            <a:ext cx="190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Vector </a:t>
            </a:r>
            <a:r>
              <a:rPr lang="en-US" i="1" dirty="0"/>
              <a:t>X</a:t>
            </a:r>
            <a:r>
              <a:rPr lang="en-US" i="1" baseline="-25000" dirty="0"/>
              <a:t>j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642559" y="2708711"/>
          <a:ext cx="4179923" cy="134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600" imgH="482600" progId="Equation.3">
                  <p:embed/>
                </p:oleObj>
              </mc:Choice>
              <mc:Fallback>
                <p:oleObj name="Equation" r:id="rId2" imgW="1498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559" y="2708711"/>
                        <a:ext cx="4179923" cy="1346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0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5300</TotalTime>
  <Words>1039</Words>
  <Application>Microsoft Office PowerPoint</Application>
  <PresentationFormat>On-screen Show (4:3)</PresentationFormat>
  <Paragraphs>134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Equation</vt:lpstr>
      <vt:lpstr>Cluster analysis: Problem</vt:lpstr>
      <vt:lpstr>Ant (agent)</vt:lpstr>
      <vt:lpstr>Ants and Environment: Model</vt:lpstr>
      <vt:lpstr>Grooming an ant colony</vt:lpstr>
      <vt:lpstr>PowerPoint Presentation</vt:lpstr>
      <vt:lpstr>From dead ants to data points</vt:lpstr>
      <vt:lpstr>“Grooming” a data set</vt:lpstr>
      <vt:lpstr>“Clustering” a data set</vt:lpstr>
      <vt:lpstr>Distance between a pair of data points</vt:lpstr>
      <vt:lpstr>PowerPoint Presentation</vt:lpstr>
      <vt:lpstr>Similarity between a data point and its neighborhood</vt:lpstr>
      <vt:lpstr>Example: f(xi) for a single data item</vt:lpstr>
      <vt:lpstr>Picking-up and Dropping</vt:lpstr>
      <vt:lpstr>Choosing parameter values</vt:lpstr>
      <vt:lpstr>Ant Clustering Algorithm</vt:lpstr>
    </vt:vector>
  </TitlesOfParts>
  <Company>Indiana University Bloomington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Session 5</dc:title>
  <dc:creator>Santosh Manicka</dc:creator>
  <cp:lastModifiedBy>Akshay Gangadhar</cp:lastModifiedBy>
  <cp:revision>156</cp:revision>
  <dcterms:created xsi:type="dcterms:W3CDTF">2012-11-12T17:54:14Z</dcterms:created>
  <dcterms:modified xsi:type="dcterms:W3CDTF">2024-04-25T21:34:13Z</dcterms:modified>
</cp:coreProperties>
</file>